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58" r:id="rId6"/>
    <p:sldId id="261" r:id="rId7"/>
    <p:sldId id="263" r:id="rId8"/>
    <p:sldId id="264" r:id="rId9"/>
    <p:sldId id="265" r:id="rId10"/>
    <p:sldId id="266" r:id="rId11"/>
    <p:sldId id="262" r:id="rId12"/>
    <p:sldId id="267" r:id="rId13"/>
    <p:sldId id="269" r:id="rId14"/>
    <p:sldId id="270" r:id="rId15"/>
    <p:sldId id="271" r:id="rId16"/>
    <p:sldId id="272" r:id="rId17"/>
    <p:sldId id="273" r:id="rId18"/>
    <p:sldId id="274" r:id="rId19"/>
    <p:sldId id="26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48" autoAdjust="0"/>
    <p:restoredTop sz="94660"/>
  </p:normalViewPr>
  <p:slideViewPr>
    <p:cSldViewPr snapToGrid="0">
      <p:cViewPr varScale="1">
        <p:scale>
          <a:sx n="86" d="100"/>
          <a:sy n="86" d="100"/>
        </p:scale>
        <p:origin x="34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2/20/2019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2/20/2019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TW" altLang="en-US"/>
              <a:t>按一下以編輯母片標題樣式</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2/20/2019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2/20/2019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2/20/2019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9228CFB-CDEC-424A-B9F2-EB3809EAA335}"/>
              </a:ext>
            </a:extLst>
          </p:cNvPr>
          <p:cNvSpPr>
            <a:spLocks noGrp="1"/>
          </p:cNvSpPr>
          <p:nvPr>
            <p:ph type="ctrTitle"/>
          </p:nvPr>
        </p:nvSpPr>
        <p:spPr>
          <a:xfrm>
            <a:off x="1177636" y="1788454"/>
            <a:ext cx="9739746" cy="2098226"/>
          </a:xfrm>
        </p:spPr>
        <p:txBody>
          <a:bodyPr/>
          <a:lstStyle/>
          <a:p>
            <a:r>
              <a:rPr lang="en-US" altLang="zh-TW" sz="3600" dirty="0"/>
              <a:t>Predicting distracted driving: The role of individual differences in working</a:t>
            </a:r>
            <a:r>
              <a:rPr lang="zh-TW" altLang="en-US" sz="3600" dirty="0"/>
              <a:t> </a:t>
            </a:r>
            <a:r>
              <a:rPr lang="en-US" altLang="zh-TW" sz="3600" dirty="0"/>
              <a:t>memory</a:t>
            </a:r>
            <a:endParaRPr lang="zh-TW" altLang="en-US" sz="3600" dirty="0"/>
          </a:p>
        </p:txBody>
      </p:sp>
      <p:sp>
        <p:nvSpPr>
          <p:cNvPr id="3" name="副標題 2">
            <a:extLst>
              <a:ext uri="{FF2B5EF4-FFF2-40B4-BE49-F238E27FC236}">
                <a16:creationId xmlns:a16="http://schemas.microsoft.com/office/drawing/2014/main" id="{86BF6BC9-E380-45FF-ADCE-6A7BDA187937}"/>
              </a:ext>
            </a:extLst>
          </p:cNvPr>
          <p:cNvSpPr>
            <a:spLocks noGrp="1"/>
          </p:cNvSpPr>
          <p:nvPr>
            <p:ph type="subTitle" idx="1"/>
          </p:nvPr>
        </p:nvSpPr>
        <p:spPr/>
        <p:txBody>
          <a:bodyPr>
            <a:normAutofit/>
          </a:bodyPr>
          <a:lstStyle/>
          <a:p>
            <a:r>
              <a:rPr lang="zh-TW" altLang="en-US" dirty="0"/>
              <a:t>作者</a:t>
            </a:r>
            <a:r>
              <a:rPr lang="en-US" altLang="zh-TW" dirty="0"/>
              <a:t>:</a:t>
            </a:r>
            <a:r>
              <a:rPr lang="zh-TW" altLang="en-US" dirty="0"/>
              <a:t> </a:t>
            </a:r>
            <a:r>
              <a:rPr lang="en-US" altLang="zh-TW" dirty="0"/>
              <a:t>Jennifer F. Louie, Mustapha </a:t>
            </a:r>
            <a:r>
              <a:rPr lang="en-US" altLang="zh-TW" dirty="0" err="1"/>
              <a:t>Mouloua</a:t>
            </a:r>
            <a:endParaRPr lang="en-US" altLang="zh-TW" dirty="0"/>
          </a:p>
          <a:p>
            <a:r>
              <a:rPr lang="zh-TW" altLang="en-US" dirty="0"/>
              <a:t>期刊</a:t>
            </a:r>
            <a:r>
              <a:rPr lang="en-US" altLang="zh-TW" dirty="0"/>
              <a:t>:</a:t>
            </a:r>
            <a:r>
              <a:rPr lang="zh-TW" altLang="en-US" dirty="0"/>
              <a:t> </a:t>
            </a:r>
            <a:r>
              <a:rPr lang="en-US" altLang="zh-TW" dirty="0"/>
              <a:t>Applied Ergonomics</a:t>
            </a:r>
            <a:endParaRPr lang="zh-TW" altLang="en-US" dirty="0"/>
          </a:p>
        </p:txBody>
      </p:sp>
    </p:spTree>
    <p:extLst>
      <p:ext uri="{BB962C8B-B14F-4D97-AF65-F5344CB8AC3E}">
        <p14:creationId xmlns:p14="http://schemas.microsoft.com/office/powerpoint/2010/main" val="2949313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Method</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7"/>
            <a:ext cx="9601200" cy="4702849"/>
          </a:xfrm>
        </p:spPr>
        <p:txBody>
          <a:bodyPr>
            <a:normAutofit/>
          </a:bodyPr>
          <a:lstStyle/>
          <a:p>
            <a:pPr marL="0" indent="0">
              <a:buNone/>
            </a:pPr>
            <a:r>
              <a:rPr lang="zh-TW" altLang="en-US" sz="2400" dirty="0"/>
              <a:t>數據蒐集和分析</a:t>
            </a:r>
            <a:endParaRPr lang="en-US" altLang="zh-TW" sz="2400" dirty="0"/>
          </a:p>
          <a:p>
            <a:r>
              <a:rPr lang="zh-TW" altLang="en-US" sz="2400" dirty="0"/>
              <a:t>實驗僅記錄在黃色交通號誌出現時通過制動行為做出反應的受測者數據，因而導致較低的自由度。</a:t>
            </a:r>
            <a:endParaRPr lang="en-US" altLang="zh-TW" sz="2400" dirty="0"/>
          </a:p>
          <a:p>
            <a:r>
              <a:rPr lang="zh-TW" altLang="en-US" sz="2400" dirty="0"/>
              <a:t>由於駕駛模擬器無法自由操控畫面中的交通號誌燈的時間，部分受測者在實驗進行的其間並無遇到黃燈的狀況發生。</a:t>
            </a:r>
            <a:endParaRPr lang="en-US" altLang="zh-TW" sz="2400" dirty="0"/>
          </a:p>
          <a:p>
            <a:r>
              <a:rPr lang="zh-TW" altLang="en-US" sz="2400" dirty="0"/>
              <a:t>在持續五分鐘的實驗中，盡可能最大化可能遇到的交通號誌燈的數量，指定路線中共有五盞紅綠燈。</a:t>
            </a:r>
            <a:endParaRPr lang="en-US" altLang="zh-TW" sz="2400" dirty="0"/>
          </a:p>
          <a:p>
            <a:r>
              <a:rPr lang="zh-TW" altLang="en-US" sz="2400" dirty="0"/>
              <a:t>有</a:t>
            </a:r>
            <a:r>
              <a:rPr lang="en-US" altLang="zh-TW" sz="2400" dirty="0"/>
              <a:t>12</a:t>
            </a:r>
            <a:r>
              <a:rPr lang="zh-TW" altLang="en-US" sz="2400" dirty="0"/>
              <a:t>位受測者在兩個實驗期間均沒有制動行為，</a:t>
            </a:r>
            <a:r>
              <a:rPr lang="en-US" altLang="zh-TW" sz="2400" dirty="0"/>
              <a:t>5</a:t>
            </a:r>
            <a:r>
              <a:rPr lang="zh-TW" altLang="en-US" sz="2400" dirty="0"/>
              <a:t>位僅在非分心實驗沒有制動，</a:t>
            </a:r>
            <a:r>
              <a:rPr lang="en-US" altLang="zh-TW" sz="2400" dirty="0"/>
              <a:t>5</a:t>
            </a:r>
            <a:r>
              <a:rPr lang="zh-TW" altLang="en-US" sz="2400" dirty="0"/>
              <a:t>位僅在分心實驗沒有制動。以</a:t>
            </a:r>
            <a:r>
              <a:rPr lang="en-US" altLang="zh-TW" sz="2400" dirty="0"/>
              <a:t>26</a:t>
            </a:r>
            <a:r>
              <a:rPr lang="zh-TW" altLang="en-US" sz="2400" dirty="0"/>
              <a:t>位受測者數據進行成對樣本</a:t>
            </a:r>
            <a:r>
              <a:rPr lang="en-US" altLang="zh-TW" sz="2400" dirty="0"/>
              <a:t>T</a:t>
            </a:r>
            <a:r>
              <a:rPr lang="zh-TW" altLang="en-US" sz="2400" dirty="0"/>
              <a:t>檢定分析。</a:t>
            </a:r>
            <a:endParaRPr lang="en-US" altLang="zh-TW" sz="2400" dirty="0"/>
          </a:p>
          <a:p>
            <a:endParaRPr lang="zh-TW" altLang="en-US" sz="2400" dirty="0"/>
          </a:p>
        </p:txBody>
      </p:sp>
    </p:spTree>
    <p:extLst>
      <p:ext uri="{BB962C8B-B14F-4D97-AF65-F5344CB8AC3E}">
        <p14:creationId xmlns:p14="http://schemas.microsoft.com/office/powerpoint/2010/main" val="778987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dirty="0"/>
              <a:t>Results</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861060" y="6172200"/>
            <a:ext cx="10111740" cy="782782"/>
          </a:xfrm>
        </p:spPr>
        <p:txBody>
          <a:bodyPr>
            <a:normAutofit lnSpcReduction="10000"/>
          </a:bodyPr>
          <a:lstStyle/>
          <a:p>
            <a:r>
              <a:rPr lang="zh-TW" altLang="en-US" sz="2400" dirty="0"/>
              <a:t>以性別與駕駛績效進行</a:t>
            </a:r>
            <a:r>
              <a:rPr lang="en-US" altLang="zh-TW" sz="2400" dirty="0"/>
              <a:t>T</a:t>
            </a:r>
            <a:r>
              <a:rPr lang="zh-TW" altLang="en-US" sz="2400" dirty="0"/>
              <a:t>檢定發現工作記憶和執行注意力並沒有顯著差異。</a:t>
            </a:r>
            <a:endParaRPr lang="en-US" altLang="zh-TW" sz="2400" dirty="0"/>
          </a:p>
          <a:p>
            <a:endParaRPr lang="zh-TW" altLang="en-US" sz="2400" dirty="0"/>
          </a:p>
        </p:txBody>
      </p:sp>
      <p:pic>
        <p:nvPicPr>
          <p:cNvPr id="5" name="圖片 4">
            <a:extLst>
              <a:ext uri="{FF2B5EF4-FFF2-40B4-BE49-F238E27FC236}">
                <a16:creationId xmlns:a16="http://schemas.microsoft.com/office/drawing/2014/main" id="{95831024-1C6F-4348-85E1-0C84A897CD1D}"/>
              </a:ext>
            </a:extLst>
          </p:cNvPr>
          <p:cNvPicPr>
            <a:picLocks noChangeAspect="1"/>
          </p:cNvPicPr>
          <p:nvPr/>
        </p:nvPicPr>
        <p:blipFill>
          <a:blip r:embed="rId2"/>
          <a:stretch>
            <a:fillRect/>
          </a:stretch>
        </p:blipFill>
        <p:spPr>
          <a:xfrm>
            <a:off x="3776133" y="388620"/>
            <a:ext cx="7707207" cy="5783580"/>
          </a:xfrm>
          <a:prstGeom prst="rect">
            <a:avLst/>
          </a:prstGeom>
        </p:spPr>
      </p:pic>
    </p:spTree>
    <p:extLst>
      <p:ext uri="{BB962C8B-B14F-4D97-AF65-F5344CB8AC3E}">
        <p14:creationId xmlns:p14="http://schemas.microsoft.com/office/powerpoint/2010/main" val="2546327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Results</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8"/>
            <a:ext cx="9601200" cy="4135582"/>
          </a:xfrm>
        </p:spPr>
        <p:txBody>
          <a:bodyPr>
            <a:normAutofit/>
          </a:bodyPr>
          <a:lstStyle/>
          <a:p>
            <a:r>
              <a:rPr lang="zh-TW" altLang="en-US" sz="2400" dirty="0"/>
              <a:t>受測者在進行分心任務時的制動時間（</a:t>
            </a:r>
            <a:r>
              <a:rPr lang="en-US" altLang="zh-TW" sz="2400" dirty="0"/>
              <a:t>M  = 3.66</a:t>
            </a:r>
            <a:r>
              <a:rPr lang="zh-TW" altLang="en-US" sz="2400" dirty="0"/>
              <a:t>，</a:t>
            </a:r>
            <a:r>
              <a:rPr lang="en-US" altLang="zh-TW" sz="2400" dirty="0"/>
              <a:t>SD  = 3.80</a:t>
            </a:r>
            <a:r>
              <a:rPr lang="zh-TW" altLang="en-US" sz="2400" dirty="0"/>
              <a:t>）比非分心任務（</a:t>
            </a:r>
            <a:r>
              <a:rPr lang="en-US" altLang="zh-TW" sz="2400" dirty="0"/>
              <a:t>M  = 1.82</a:t>
            </a:r>
            <a:r>
              <a:rPr lang="zh-TW" altLang="en-US" sz="2400" dirty="0"/>
              <a:t>，</a:t>
            </a:r>
            <a:r>
              <a:rPr lang="en-US" altLang="zh-TW" sz="2400" dirty="0"/>
              <a:t>SD  = 1.21</a:t>
            </a:r>
            <a:r>
              <a:rPr lang="zh-TW" altLang="en-US" sz="2400" dirty="0"/>
              <a:t>）花費更多時間（</a:t>
            </a:r>
            <a:r>
              <a:rPr lang="en-US" altLang="zh-TW" sz="2400" dirty="0"/>
              <a:t>t</a:t>
            </a:r>
            <a:r>
              <a:rPr lang="zh-TW" altLang="en-US" sz="2400" dirty="0"/>
              <a:t>（</a:t>
            </a:r>
            <a:r>
              <a:rPr lang="en-US" altLang="zh-TW" sz="2400" dirty="0"/>
              <a:t>25</a:t>
            </a:r>
            <a:r>
              <a:rPr lang="zh-TW" altLang="en-US" sz="2400" dirty="0"/>
              <a:t>）</a:t>
            </a:r>
            <a:r>
              <a:rPr lang="en-US" altLang="zh-TW" sz="2400" dirty="0"/>
              <a:t>= 2.28</a:t>
            </a:r>
            <a:r>
              <a:rPr lang="zh-TW" altLang="en-US" sz="2400" dirty="0"/>
              <a:t>，</a:t>
            </a:r>
            <a:r>
              <a:rPr lang="en-US" altLang="zh-TW" sz="2400" dirty="0"/>
              <a:t>p  &lt;0.05</a:t>
            </a:r>
            <a:r>
              <a:rPr lang="zh-TW" altLang="en-US" sz="2400" dirty="0"/>
              <a:t>，</a:t>
            </a:r>
            <a:r>
              <a:rPr lang="el-GR" altLang="zh-TW" sz="2400" dirty="0"/>
              <a:t>η2= </a:t>
            </a:r>
            <a:r>
              <a:rPr lang="en-US" altLang="zh-TW" sz="2400" dirty="0"/>
              <a:t>0</a:t>
            </a:r>
            <a:r>
              <a:rPr lang="el-GR" altLang="zh-TW" sz="2400" dirty="0"/>
              <a:t>.25</a:t>
            </a:r>
            <a:r>
              <a:rPr lang="zh-TW" altLang="el-GR" sz="2400" dirty="0"/>
              <a:t>）</a:t>
            </a:r>
            <a:r>
              <a:rPr lang="zh-TW" altLang="en-US" sz="2400" dirty="0"/>
              <a:t>。</a:t>
            </a:r>
          </a:p>
        </p:txBody>
      </p:sp>
      <p:pic>
        <p:nvPicPr>
          <p:cNvPr id="5" name="圖片 4">
            <a:extLst>
              <a:ext uri="{FF2B5EF4-FFF2-40B4-BE49-F238E27FC236}">
                <a16:creationId xmlns:a16="http://schemas.microsoft.com/office/drawing/2014/main" id="{F6602C37-119A-4954-B93D-D343199D6E0B}"/>
              </a:ext>
            </a:extLst>
          </p:cNvPr>
          <p:cNvPicPr>
            <a:picLocks noChangeAspect="1"/>
          </p:cNvPicPr>
          <p:nvPr/>
        </p:nvPicPr>
        <p:blipFill>
          <a:blip r:embed="rId2"/>
          <a:stretch>
            <a:fillRect/>
          </a:stretch>
        </p:blipFill>
        <p:spPr>
          <a:xfrm>
            <a:off x="5367020" y="2722418"/>
            <a:ext cx="4994180" cy="4135582"/>
          </a:xfrm>
          <a:prstGeom prst="rect">
            <a:avLst/>
          </a:prstGeom>
        </p:spPr>
      </p:pic>
    </p:spTree>
    <p:extLst>
      <p:ext uri="{BB962C8B-B14F-4D97-AF65-F5344CB8AC3E}">
        <p14:creationId xmlns:p14="http://schemas.microsoft.com/office/powerpoint/2010/main" val="528674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Results</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5237018"/>
            <a:ext cx="9601200" cy="1163782"/>
          </a:xfrm>
        </p:spPr>
        <p:txBody>
          <a:bodyPr>
            <a:normAutofit/>
          </a:bodyPr>
          <a:lstStyle/>
          <a:p>
            <a:r>
              <a:rPr lang="zh-TW" altLang="en-US" sz="2400" dirty="0"/>
              <a:t>在第一個</a:t>
            </a:r>
            <a:r>
              <a:rPr lang="en-US" altLang="zh-TW" sz="2400" dirty="0"/>
              <a:t>ANCOVA</a:t>
            </a:r>
            <a:r>
              <a:rPr lang="zh-TW" altLang="en-US" sz="2400" dirty="0"/>
              <a:t>中，非分心和分心測驗作為受試者內因子，因變量是制動反應時間</a:t>
            </a:r>
            <a:r>
              <a:rPr lang="en-US" altLang="zh-TW" sz="2400" dirty="0"/>
              <a:t>(braking RT)</a:t>
            </a:r>
            <a:r>
              <a:rPr lang="zh-TW" altLang="en-US" sz="2400" dirty="0"/>
              <a:t>。結果顯示，加入</a:t>
            </a:r>
            <a:r>
              <a:rPr lang="en-US" altLang="zh-TW" sz="2400" dirty="0"/>
              <a:t>GLT</a:t>
            </a:r>
            <a:r>
              <a:rPr lang="zh-TW" altLang="en-US" sz="2400" dirty="0"/>
              <a:t>干擾導致制動反應時間顯著增加。</a:t>
            </a:r>
          </a:p>
        </p:txBody>
      </p:sp>
      <p:pic>
        <p:nvPicPr>
          <p:cNvPr id="5" name="圖片 4">
            <a:extLst>
              <a:ext uri="{FF2B5EF4-FFF2-40B4-BE49-F238E27FC236}">
                <a16:creationId xmlns:a16="http://schemas.microsoft.com/office/drawing/2014/main" id="{5007DC40-2D1F-4C9C-A4FA-93921B626A61}"/>
              </a:ext>
            </a:extLst>
          </p:cNvPr>
          <p:cNvPicPr>
            <a:picLocks noChangeAspect="1"/>
          </p:cNvPicPr>
          <p:nvPr/>
        </p:nvPicPr>
        <p:blipFill>
          <a:blip r:embed="rId2"/>
          <a:stretch>
            <a:fillRect/>
          </a:stretch>
        </p:blipFill>
        <p:spPr>
          <a:xfrm>
            <a:off x="4467436" y="505939"/>
            <a:ext cx="5844964" cy="4522988"/>
          </a:xfrm>
          <a:prstGeom prst="rect">
            <a:avLst/>
          </a:prstGeom>
        </p:spPr>
      </p:pic>
    </p:spTree>
    <p:extLst>
      <p:ext uri="{BB962C8B-B14F-4D97-AF65-F5344CB8AC3E}">
        <p14:creationId xmlns:p14="http://schemas.microsoft.com/office/powerpoint/2010/main" val="58263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Results</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189566" y="5497175"/>
            <a:ext cx="9965267" cy="1350049"/>
          </a:xfrm>
        </p:spPr>
        <p:txBody>
          <a:bodyPr>
            <a:normAutofit/>
          </a:bodyPr>
          <a:lstStyle/>
          <a:p>
            <a:r>
              <a:rPr lang="zh-TW" altLang="en-US" sz="2400" dirty="0"/>
              <a:t>在第二個</a:t>
            </a:r>
            <a:r>
              <a:rPr lang="en-US" altLang="zh-TW" sz="2400" dirty="0"/>
              <a:t>ANCOVA</a:t>
            </a:r>
            <a:r>
              <a:rPr lang="zh-TW" altLang="en-US" sz="2400" dirty="0"/>
              <a:t>中，非分心和分心測驗作為受試者內因子，因變量是制動反應時間</a:t>
            </a:r>
            <a:r>
              <a:rPr lang="en-US" altLang="zh-TW" sz="2400" dirty="0"/>
              <a:t>(braking RT)</a:t>
            </a:r>
            <a:r>
              <a:rPr lang="zh-TW" altLang="en-US" sz="2400" dirty="0"/>
              <a:t>；並將</a:t>
            </a:r>
            <a:r>
              <a:rPr lang="en-US" altLang="zh-TW" sz="2400" dirty="0"/>
              <a:t>WMC</a:t>
            </a:r>
            <a:r>
              <a:rPr lang="zh-TW" altLang="en-US" sz="2400" dirty="0"/>
              <a:t>加入作為協變量。結果顯示，加入</a:t>
            </a:r>
            <a:r>
              <a:rPr lang="en-US" altLang="zh-TW" sz="2400" dirty="0"/>
              <a:t>GLT</a:t>
            </a:r>
            <a:r>
              <a:rPr lang="zh-TW" altLang="en-US" sz="2400" dirty="0"/>
              <a:t>干擾無法影響制動反應時間變化。</a:t>
            </a:r>
          </a:p>
        </p:txBody>
      </p:sp>
      <p:pic>
        <p:nvPicPr>
          <p:cNvPr id="5" name="圖片 4">
            <a:extLst>
              <a:ext uri="{FF2B5EF4-FFF2-40B4-BE49-F238E27FC236}">
                <a16:creationId xmlns:a16="http://schemas.microsoft.com/office/drawing/2014/main" id="{1EB75D27-B35D-4CE9-89E6-F932744E2A0C}"/>
              </a:ext>
            </a:extLst>
          </p:cNvPr>
          <p:cNvPicPr>
            <a:picLocks noChangeAspect="1"/>
          </p:cNvPicPr>
          <p:nvPr/>
        </p:nvPicPr>
        <p:blipFill>
          <a:blip r:embed="rId2"/>
          <a:stretch>
            <a:fillRect/>
          </a:stretch>
        </p:blipFill>
        <p:spPr>
          <a:xfrm>
            <a:off x="4439496" y="466512"/>
            <a:ext cx="6211571" cy="4830231"/>
          </a:xfrm>
          <a:prstGeom prst="rect">
            <a:avLst/>
          </a:prstGeom>
        </p:spPr>
      </p:pic>
    </p:spTree>
    <p:extLst>
      <p:ext uri="{BB962C8B-B14F-4D97-AF65-F5344CB8AC3E}">
        <p14:creationId xmlns:p14="http://schemas.microsoft.com/office/powerpoint/2010/main" val="805218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Results</a:t>
            </a:r>
            <a:endParaRPr lang="zh-TW" altLang="en-US" sz="3600" dirty="0"/>
          </a:p>
        </p:txBody>
      </p:sp>
      <p:pic>
        <p:nvPicPr>
          <p:cNvPr id="5" name="內容版面配置區 4">
            <a:extLst>
              <a:ext uri="{FF2B5EF4-FFF2-40B4-BE49-F238E27FC236}">
                <a16:creationId xmlns:a16="http://schemas.microsoft.com/office/drawing/2014/main" id="{27532B54-572E-49D4-BC6E-7E6A2C31D519}"/>
              </a:ext>
            </a:extLst>
          </p:cNvPr>
          <p:cNvPicPr>
            <a:picLocks noGrp="1" noChangeAspect="1"/>
          </p:cNvPicPr>
          <p:nvPr>
            <p:ph idx="1"/>
          </p:nvPr>
        </p:nvPicPr>
        <p:blipFill>
          <a:blip r:embed="rId2"/>
          <a:stretch>
            <a:fillRect/>
          </a:stretch>
        </p:blipFill>
        <p:spPr>
          <a:xfrm>
            <a:off x="3161832" y="1361281"/>
            <a:ext cx="6761101" cy="5103263"/>
          </a:xfrm>
        </p:spPr>
      </p:pic>
    </p:spTree>
    <p:extLst>
      <p:ext uri="{BB962C8B-B14F-4D97-AF65-F5344CB8AC3E}">
        <p14:creationId xmlns:p14="http://schemas.microsoft.com/office/powerpoint/2010/main" val="3823970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Results</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8"/>
            <a:ext cx="9601200" cy="4135582"/>
          </a:xfrm>
        </p:spPr>
        <p:txBody>
          <a:bodyPr>
            <a:normAutofit/>
          </a:bodyPr>
          <a:lstStyle/>
          <a:p>
            <a:r>
              <a:rPr lang="zh-TW" altLang="en-US" sz="2400" dirty="0"/>
              <a:t>以最小平方法</a:t>
            </a:r>
            <a:r>
              <a:rPr lang="en-US" altLang="zh-TW" sz="2400" dirty="0"/>
              <a:t>(OLS)</a:t>
            </a:r>
            <a:r>
              <a:rPr lang="zh-TW" altLang="en-US" sz="2400" dirty="0"/>
              <a:t>分析</a:t>
            </a:r>
            <a:r>
              <a:rPr lang="en-US" altLang="zh-TW" sz="2400" dirty="0"/>
              <a:t>WMC</a:t>
            </a:r>
            <a:r>
              <a:rPr lang="zh-TW" altLang="en-US" sz="2400" dirty="0"/>
              <a:t>、分心任務與制動反應時間的關係。</a:t>
            </a:r>
            <a:endParaRPr lang="en-US" altLang="zh-TW" sz="2400" dirty="0"/>
          </a:p>
          <a:p>
            <a:r>
              <a:rPr lang="zh-TW" altLang="en-US" sz="2400" dirty="0"/>
              <a:t>第一次線性回歸中，在非分心任務期間輸入制動反應時間作為</a:t>
            </a:r>
            <a:r>
              <a:rPr lang="en-US" altLang="zh-TW" sz="2400" dirty="0"/>
              <a:t>WMC</a:t>
            </a:r>
            <a:r>
              <a:rPr lang="zh-TW" altLang="en-US" sz="2400" dirty="0"/>
              <a:t>的函數。</a:t>
            </a:r>
          </a:p>
        </p:txBody>
      </p:sp>
      <p:pic>
        <p:nvPicPr>
          <p:cNvPr id="5" name="圖片 4">
            <a:extLst>
              <a:ext uri="{FF2B5EF4-FFF2-40B4-BE49-F238E27FC236}">
                <a16:creationId xmlns:a16="http://schemas.microsoft.com/office/drawing/2014/main" id="{7EA10615-19DE-4873-A885-657596A30643}"/>
              </a:ext>
            </a:extLst>
          </p:cNvPr>
          <p:cNvPicPr>
            <a:picLocks noChangeAspect="1"/>
          </p:cNvPicPr>
          <p:nvPr/>
        </p:nvPicPr>
        <p:blipFill>
          <a:blip r:embed="rId2"/>
          <a:stretch>
            <a:fillRect/>
          </a:stretch>
        </p:blipFill>
        <p:spPr>
          <a:xfrm>
            <a:off x="2951479" y="2951480"/>
            <a:ext cx="6006253" cy="3696156"/>
          </a:xfrm>
          <a:prstGeom prst="rect">
            <a:avLst/>
          </a:prstGeom>
        </p:spPr>
      </p:pic>
    </p:spTree>
    <p:extLst>
      <p:ext uri="{BB962C8B-B14F-4D97-AF65-F5344CB8AC3E}">
        <p14:creationId xmlns:p14="http://schemas.microsoft.com/office/powerpoint/2010/main" val="1118831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Results</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8"/>
            <a:ext cx="9601200" cy="4135582"/>
          </a:xfrm>
        </p:spPr>
        <p:txBody>
          <a:bodyPr>
            <a:normAutofit/>
          </a:bodyPr>
          <a:lstStyle/>
          <a:p>
            <a:r>
              <a:rPr lang="zh-TW" altLang="en-US" sz="2400" dirty="0"/>
              <a:t>第二次線性回歸中，在分心任務期間輸入制動反應時間作為</a:t>
            </a:r>
            <a:r>
              <a:rPr lang="en-US" altLang="zh-TW" sz="2400" dirty="0"/>
              <a:t>WMC</a:t>
            </a:r>
            <a:r>
              <a:rPr lang="zh-TW" altLang="en-US" sz="2400" dirty="0"/>
              <a:t>的函數。</a:t>
            </a:r>
          </a:p>
        </p:txBody>
      </p:sp>
      <p:pic>
        <p:nvPicPr>
          <p:cNvPr id="5" name="圖片 4">
            <a:extLst>
              <a:ext uri="{FF2B5EF4-FFF2-40B4-BE49-F238E27FC236}">
                <a16:creationId xmlns:a16="http://schemas.microsoft.com/office/drawing/2014/main" id="{03600AFD-4557-45C7-BDB5-23D1BFED139E}"/>
              </a:ext>
            </a:extLst>
          </p:cNvPr>
          <p:cNvPicPr>
            <a:picLocks noChangeAspect="1"/>
          </p:cNvPicPr>
          <p:nvPr/>
        </p:nvPicPr>
        <p:blipFill>
          <a:blip r:embed="rId2"/>
          <a:stretch>
            <a:fillRect/>
          </a:stretch>
        </p:blipFill>
        <p:spPr>
          <a:xfrm>
            <a:off x="3056889" y="2450868"/>
            <a:ext cx="6612043" cy="4099235"/>
          </a:xfrm>
          <a:prstGeom prst="rect">
            <a:avLst/>
          </a:prstGeom>
        </p:spPr>
      </p:pic>
    </p:spTree>
    <p:extLst>
      <p:ext uri="{BB962C8B-B14F-4D97-AF65-F5344CB8AC3E}">
        <p14:creationId xmlns:p14="http://schemas.microsoft.com/office/powerpoint/2010/main" val="92197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Results</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8"/>
            <a:ext cx="9601200" cy="4135582"/>
          </a:xfrm>
        </p:spPr>
        <p:txBody>
          <a:bodyPr>
            <a:normAutofit/>
          </a:bodyPr>
          <a:lstStyle/>
          <a:p>
            <a:r>
              <a:rPr lang="zh-TW" altLang="en-US" sz="2400" dirty="0"/>
              <a:t>雖然較高的</a:t>
            </a:r>
            <a:r>
              <a:rPr lang="en-US" altLang="zh-TW" sz="2400" dirty="0"/>
              <a:t>WMC</a:t>
            </a:r>
            <a:r>
              <a:rPr lang="zh-TW" altLang="en-US" sz="2400" dirty="0"/>
              <a:t>在非分心駕駛測驗期間顯示出更快的制動反應時間，但在分心駕駛測驗期間這種效應被放大了。</a:t>
            </a:r>
          </a:p>
        </p:txBody>
      </p:sp>
      <p:pic>
        <p:nvPicPr>
          <p:cNvPr id="5" name="圖片 4">
            <a:extLst>
              <a:ext uri="{FF2B5EF4-FFF2-40B4-BE49-F238E27FC236}">
                <a16:creationId xmlns:a16="http://schemas.microsoft.com/office/drawing/2014/main" id="{8595FF9A-82AD-4CB3-B921-C65B7A1C2C3D}"/>
              </a:ext>
            </a:extLst>
          </p:cNvPr>
          <p:cNvPicPr>
            <a:picLocks noChangeAspect="1"/>
          </p:cNvPicPr>
          <p:nvPr/>
        </p:nvPicPr>
        <p:blipFill>
          <a:blip r:embed="rId2"/>
          <a:stretch>
            <a:fillRect/>
          </a:stretch>
        </p:blipFill>
        <p:spPr>
          <a:xfrm>
            <a:off x="2557780" y="2849880"/>
            <a:ext cx="7159952" cy="3449320"/>
          </a:xfrm>
          <a:prstGeom prst="rect">
            <a:avLst/>
          </a:prstGeom>
        </p:spPr>
      </p:pic>
    </p:spTree>
    <p:extLst>
      <p:ext uri="{BB962C8B-B14F-4D97-AF65-F5344CB8AC3E}">
        <p14:creationId xmlns:p14="http://schemas.microsoft.com/office/powerpoint/2010/main" val="1912359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Discussion</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7"/>
            <a:ext cx="9601200" cy="4804449"/>
          </a:xfrm>
        </p:spPr>
        <p:txBody>
          <a:bodyPr>
            <a:normAutofit/>
          </a:bodyPr>
          <a:lstStyle/>
          <a:p>
            <a:r>
              <a:rPr lang="zh-TW" altLang="en-US" sz="2400" dirty="0"/>
              <a:t>使用</a:t>
            </a:r>
            <a:r>
              <a:rPr lang="en-US" altLang="zh-TW" sz="2400" dirty="0"/>
              <a:t>GLT</a:t>
            </a:r>
            <a:r>
              <a:rPr lang="zh-TW" altLang="en-US" sz="2400" dirty="0"/>
              <a:t>進行分心駕駛的駕駛顯示出比沒有</a:t>
            </a:r>
            <a:r>
              <a:rPr lang="en-US" altLang="zh-TW" sz="2400" dirty="0"/>
              <a:t>GLT</a:t>
            </a:r>
            <a:r>
              <a:rPr lang="zh-TW" altLang="en-US" sz="2400" dirty="0"/>
              <a:t>分心的駕駛時更慢的制動反應時間。</a:t>
            </a:r>
            <a:endParaRPr lang="en-US" altLang="zh-TW" sz="2400" dirty="0"/>
          </a:p>
          <a:p>
            <a:r>
              <a:rPr lang="zh-TW" altLang="en-US" sz="2400" dirty="0"/>
              <a:t>使用</a:t>
            </a:r>
            <a:r>
              <a:rPr lang="en-US" altLang="zh-TW" sz="2400" dirty="0"/>
              <a:t>Baron</a:t>
            </a:r>
            <a:r>
              <a:rPr lang="zh-TW" altLang="en-US" sz="2400" dirty="0"/>
              <a:t>和</a:t>
            </a:r>
            <a:r>
              <a:rPr lang="en-US" altLang="zh-TW" sz="2400" dirty="0"/>
              <a:t>Kenney</a:t>
            </a:r>
            <a:r>
              <a:rPr lang="zh-TW" altLang="en-US" sz="2400" dirty="0"/>
              <a:t>（</a:t>
            </a:r>
            <a:r>
              <a:rPr lang="en-US" altLang="zh-TW" sz="2400" dirty="0"/>
              <a:t>1986</a:t>
            </a:r>
            <a:r>
              <a:rPr lang="zh-TW" altLang="en-US" sz="2400" dirty="0"/>
              <a:t>）的調解模型，</a:t>
            </a:r>
            <a:r>
              <a:rPr lang="en-US" altLang="zh-TW" sz="2400" dirty="0"/>
              <a:t>WMC</a:t>
            </a:r>
            <a:r>
              <a:rPr lang="zh-TW" altLang="en-US" sz="2400" dirty="0"/>
              <a:t>部分地介導了分心（分心與非分心）對制動反應時間的影響，</a:t>
            </a:r>
            <a:r>
              <a:rPr lang="en-US" altLang="zh-TW" sz="2400" dirty="0"/>
              <a:t>WMC</a:t>
            </a:r>
            <a:r>
              <a:rPr lang="zh-TW" altLang="en-US" sz="2400" dirty="0"/>
              <a:t>對分心和駕駛之間的關係產生了間接的因果影響。</a:t>
            </a:r>
            <a:endParaRPr lang="en-US" altLang="zh-TW" sz="2400" dirty="0"/>
          </a:p>
          <a:p>
            <a:r>
              <a:rPr lang="en-US" altLang="zh-TW" sz="2400" dirty="0"/>
              <a:t>WMC</a:t>
            </a:r>
            <a:r>
              <a:rPr lang="zh-TW" altLang="en-US" sz="2400" dirty="0"/>
              <a:t>作為駕駛表現分散注意力的總體趨勢，相較於受測者進行分心測驗，</a:t>
            </a:r>
            <a:r>
              <a:rPr lang="en-US" altLang="zh-TW" sz="2400" dirty="0"/>
              <a:t>WMC</a:t>
            </a:r>
            <a:r>
              <a:rPr lang="zh-TW" altLang="en-US" sz="2400" dirty="0"/>
              <a:t>對預測制動反應時間的影響更加明顯。但是，相互作用模型（</a:t>
            </a:r>
            <a:r>
              <a:rPr lang="en-US" altLang="zh-TW" sz="2400" dirty="0" err="1"/>
              <a:t>BrakingRT</a:t>
            </a:r>
            <a:r>
              <a:rPr lang="en-US" altLang="zh-TW" sz="2400" dirty="0"/>
              <a:t> = Intercept + B </a:t>
            </a:r>
            <a:r>
              <a:rPr lang="en-US" altLang="zh-TW" sz="2400" baseline="-25000" dirty="0"/>
              <a:t>WMC * Distraction</a:t>
            </a:r>
            <a:r>
              <a:rPr lang="en-US" altLang="zh-TW" sz="2400" dirty="0"/>
              <a:t>  + B </a:t>
            </a:r>
            <a:r>
              <a:rPr lang="en-US" altLang="zh-TW" sz="2400" baseline="-25000" dirty="0"/>
              <a:t>WMC</a:t>
            </a:r>
            <a:r>
              <a:rPr lang="en-US" altLang="zh-TW" sz="2400" dirty="0"/>
              <a:t>  + B </a:t>
            </a:r>
            <a:r>
              <a:rPr lang="en-US" altLang="zh-TW" sz="2400" baseline="-25000" dirty="0"/>
              <a:t>Distraction</a:t>
            </a:r>
            <a:r>
              <a:rPr lang="zh-TW" altLang="en-US" sz="2400" dirty="0"/>
              <a:t>）不顯著（</a:t>
            </a:r>
            <a:r>
              <a:rPr lang="en-US" altLang="zh-TW" sz="2400" i="1" dirty="0"/>
              <a:t>p</a:t>
            </a:r>
            <a:r>
              <a:rPr lang="en-US" altLang="zh-TW" sz="2400" dirty="0"/>
              <a:t>  = 0.011</a:t>
            </a:r>
            <a:r>
              <a:rPr lang="zh-TW" altLang="en-US" sz="2400" dirty="0"/>
              <a:t>）。導致這種情況發生的原因可能與儀器靈敏度有關，建議使用駕駛模擬器中的計時器記錄到毫秒以避免此情況再次發生。</a:t>
            </a:r>
            <a:endParaRPr lang="en-US" altLang="zh-TW" sz="2400" dirty="0"/>
          </a:p>
        </p:txBody>
      </p:sp>
    </p:spTree>
    <p:extLst>
      <p:ext uri="{BB962C8B-B14F-4D97-AF65-F5344CB8AC3E}">
        <p14:creationId xmlns:p14="http://schemas.microsoft.com/office/powerpoint/2010/main" val="320932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Introduction</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8"/>
            <a:ext cx="9601200" cy="4135582"/>
          </a:xfrm>
        </p:spPr>
        <p:txBody>
          <a:bodyPr>
            <a:normAutofit/>
          </a:bodyPr>
          <a:lstStyle/>
          <a:p>
            <a:r>
              <a:rPr lang="zh-TW" altLang="en-US" sz="2400" dirty="0"/>
              <a:t>美國每年約有</a:t>
            </a:r>
            <a:r>
              <a:rPr lang="en-US" altLang="zh-TW" sz="2400" dirty="0"/>
              <a:t>35,000</a:t>
            </a:r>
            <a:r>
              <a:rPr lang="zh-TW" altLang="en-US" sz="2400" dirty="0"/>
              <a:t>起致命交通事故</a:t>
            </a:r>
            <a:r>
              <a:rPr lang="en-US" altLang="zh-TW" sz="2400" dirty="0"/>
              <a:t>(NHTSA, 2016)</a:t>
            </a:r>
            <a:r>
              <a:rPr lang="zh-TW" altLang="en-US" sz="2400" dirty="0"/>
              <a:t>。事故中，駕駛人注意力不集中導致超過</a:t>
            </a:r>
            <a:r>
              <a:rPr lang="en-US" altLang="zh-TW" sz="2400" dirty="0"/>
              <a:t>3000</a:t>
            </a:r>
            <a:r>
              <a:rPr lang="zh-TW" altLang="en-US" sz="2400" dirty="0"/>
              <a:t>的死亡和超過</a:t>
            </a:r>
            <a:r>
              <a:rPr lang="en-US" altLang="zh-TW" sz="2400" dirty="0"/>
              <a:t>400,000</a:t>
            </a:r>
            <a:r>
              <a:rPr lang="zh-TW" altLang="en-US" sz="2400" dirty="0"/>
              <a:t>人的受傷</a:t>
            </a:r>
            <a:r>
              <a:rPr lang="en-US" altLang="zh-TW" sz="2400" dirty="0"/>
              <a:t>(NHTSA, 2014; Ranney et al., 2000)</a:t>
            </a:r>
            <a:r>
              <a:rPr lang="zh-TW" altLang="en-US" sz="2400" dirty="0"/>
              <a:t>。</a:t>
            </a:r>
            <a:endParaRPr lang="en-US" altLang="zh-TW" sz="2400" dirty="0"/>
          </a:p>
          <a:p>
            <a:r>
              <a:rPr lang="en-US" altLang="zh-TW" sz="2400" dirty="0"/>
              <a:t>2012-2016</a:t>
            </a:r>
            <a:r>
              <a:rPr lang="zh-TW" altLang="en-US" sz="2400" dirty="0"/>
              <a:t>年的分心駕駛事故中，由手機造成的只有</a:t>
            </a:r>
            <a:r>
              <a:rPr lang="en-US" altLang="zh-TW" sz="2400" dirty="0"/>
              <a:t>14%</a:t>
            </a:r>
            <a:r>
              <a:rPr lang="zh-TW" altLang="en-US" sz="2400" dirty="0"/>
              <a:t>；然而，因為駕駛時陷入沉思而導致事故發生的比例卻高達</a:t>
            </a:r>
            <a:r>
              <a:rPr lang="en-US" altLang="zh-TW" sz="2400" dirty="0"/>
              <a:t>61%</a:t>
            </a:r>
            <a:r>
              <a:rPr lang="zh-TW" altLang="en-US" sz="2400" dirty="0"/>
              <a:t>（</a:t>
            </a:r>
            <a:r>
              <a:rPr lang="en-US" altLang="zh-TW" sz="2400" dirty="0"/>
              <a:t>Erie Insurance</a:t>
            </a:r>
            <a:r>
              <a:rPr lang="zh-TW" altLang="en-US" sz="2400" dirty="0"/>
              <a:t>，</a:t>
            </a:r>
            <a:r>
              <a:rPr lang="en-US" altLang="zh-TW" sz="2400" dirty="0"/>
              <a:t>2018</a:t>
            </a:r>
            <a:r>
              <a:rPr lang="zh-TW" altLang="en-US" sz="2400" dirty="0"/>
              <a:t>）。</a:t>
            </a:r>
            <a:endParaRPr lang="en-US" altLang="zh-TW" sz="2400" dirty="0"/>
          </a:p>
          <a:p>
            <a:endParaRPr lang="en-US" altLang="zh-TW" sz="2400" dirty="0"/>
          </a:p>
          <a:p>
            <a:endParaRPr lang="zh-TW" altLang="en-US" sz="2400" dirty="0"/>
          </a:p>
        </p:txBody>
      </p:sp>
    </p:spTree>
    <p:extLst>
      <p:ext uri="{BB962C8B-B14F-4D97-AF65-F5344CB8AC3E}">
        <p14:creationId xmlns:p14="http://schemas.microsoft.com/office/powerpoint/2010/main" val="2682175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Introduction</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8"/>
            <a:ext cx="9601200" cy="4135582"/>
          </a:xfrm>
        </p:spPr>
        <p:txBody>
          <a:bodyPr>
            <a:normAutofit/>
          </a:bodyPr>
          <a:lstStyle/>
          <a:p>
            <a:r>
              <a:rPr lang="zh-TW" altLang="en-US" sz="2400" dirty="0"/>
              <a:t>工作記憶是暫時保存和操縱信息相關的記憶儲存系統（</a:t>
            </a:r>
            <a:r>
              <a:rPr lang="en-US" altLang="zh-TW" sz="2400" dirty="0" err="1"/>
              <a:t>Jarrold</a:t>
            </a:r>
            <a:r>
              <a:rPr lang="zh-TW" altLang="en-US" sz="2400" dirty="0"/>
              <a:t>和</a:t>
            </a:r>
            <a:r>
              <a:rPr lang="en-US" altLang="zh-TW" sz="2400" dirty="0" err="1"/>
              <a:t>Towse</a:t>
            </a:r>
            <a:r>
              <a:rPr lang="zh-TW" altLang="en-US" sz="2400" dirty="0"/>
              <a:t>，</a:t>
            </a:r>
            <a:r>
              <a:rPr lang="en-US" altLang="zh-TW" sz="2400" dirty="0"/>
              <a:t>2006 ; Baddeley</a:t>
            </a:r>
            <a:r>
              <a:rPr lang="zh-TW" altLang="en-US" sz="2400" dirty="0"/>
              <a:t>，</a:t>
            </a:r>
            <a:r>
              <a:rPr lang="en-US" altLang="zh-TW" sz="2400" dirty="0"/>
              <a:t>2009</a:t>
            </a:r>
            <a:r>
              <a:rPr lang="zh-TW" altLang="en-US" sz="2400" dirty="0"/>
              <a:t>）。</a:t>
            </a:r>
            <a:endParaRPr lang="en-US" altLang="zh-TW" sz="2400" dirty="0"/>
          </a:p>
          <a:p>
            <a:r>
              <a:rPr lang="en-US" altLang="zh-TW" sz="2400" dirty="0"/>
              <a:t>Kane</a:t>
            </a:r>
            <a:r>
              <a:rPr lang="zh-TW" altLang="en-US" sz="2400" dirty="0"/>
              <a:t>和</a:t>
            </a:r>
            <a:r>
              <a:rPr lang="en-US" altLang="zh-TW" sz="2400" dirty="0"/>
              <a:t>Engle</a:t>
            </a:r>
            <a:r>
              <a:rPr lang="zh-TW" altLang="en-US" sz="2400" dirty="0"/>
              <a:t>（</a:t>
            </a:r>
            <a:r>
              <a:rPr lang="en-US" altLang="zh-TW" sz="2400" dirty="0"/>
              <a:t>2001</a:t>
            </a:r>
            <a:r>
              <a:rPr lang="zh-TW" altLang="en-US" sz="2400" dirty="0"/>
              <a:t>）認為工作記憶主要於一般領域的執行注意系統所組成，其次為特定領域的記憶儲存系統。</a:t>
            </a:r>
            <a:endParaRPr lang="en-US" altLang="zh-TW" sz="2400" dirty="0"/>
          </a:p>
          <a:p>
            <a:r>
              <a:rPr lang="zh-TW" altLang="en-US" sz="2400" dirty="0"/>
              <a:t>增加工作記憶負荷會表現出較差的駕駛績效，例如</a:t>
            </a:r>
            <a:r>
              <a:rPr lang="en-US" altLang="zh-TW" sz="2400" dirty="0"/>
              <a:t>:</a:t>
            </a:r>
            <a:r>
              <a:rPr lang="zh-TW" altLang="en-US" sz="2400" dirty="0"/>
              <a:t>執行次要任務時可能會導致駕駛有較差的環境感知能力、車道變換任務的車道偏差較多、制動反應時間較慢</a:t>
            </a:r>
            <a:r>
              <a:rPr lang="en-US" altLang="zh-TW" sz="2400" dirty="0"/>
              <a:t>(</a:t>
            </a:r>
            <a:r>
              <a:rPr lang="en-US" altLang="zh-TW" sz="2400" dirty="0" err="1"/>
              <a:t>Alm</a:t>
            </a:r>
            <a:r>
              <a:rPr lang="en-US" altLang="zh-TW" sz="2400" dirty="0"/>
              <a:t> and Nilsson, 1995; Engstrom et al., 2010; </a:t>
            </a:r>
            <a:r>
              <a:rPr lang="en-US" altLang="zh-TW" sz="2400" dirty="0" err="1"/>
              <a:t>Heenan</a:t>
            </a:r>
            <a:r>
              <a:rPr lang="en-US" altLang="zh-TW" sz="2400" dirty="0"/>
              <a:t> et al., 2014)</a:t>
            </a:r>
            <a:r>
              <a:rPr lang="zh-TW" altLang="en-US" sz="2400" dirty="0"/>
              <a:t>。</a:t>
            </a:r>
            <a:endParaRPr lang="en-US" altLang="zh-TW" sz="2400" dirty="0"/>
          </a:p>
          <a:p>
            <a:endParaRPr lang="zh-TW" altLang="en-US" sz="2400" dirty="0"/>
          </a:p>
        </p:txBody>
      </p:sp>
    </p:spTree>
    <p:extLst>
      <p:ext uri="{BB962C8B-B14F-4D97-AF65-F5344CB8AC3E}">
        <p14:creationId xmlns:p14="http://schemas.microsoft.com/office/powerpoint/2010/main" val="2530351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Introduction</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8"/>
            <a:ext cx="9601200" cy="4135582"/>
          </a:xfrm>
        </p:spPr>
        <p:txBody>
          <a:bodyPr>
            <a:normAutofit/>
          </a:bodyPr>
          <a:lstStyle/>
          <a:p>
            <a:r>
              <a:rPr lang="zh-TW" altLang="en-US" sz="2400" dirty="0"/>
              <a:t>本研究的目的是透過實驗驗證</a:t>
            </a:r>
            <a:r>
              <a:rPr lang="en-US" altLang="zh-TW" sz="2400" dirty="0"/>
              <a:t>WMC(</a:t>
            </a:r>
            <a:r>
              <a:rPr lang="zh-TW" altLang="en-US" sz="2400" dirty="0"/>
              <a:t>工作記憶容量</a:t>
            </a:r>
            <a:r>
              <a:rPr lang="en-US" altLang="zh-TW" sz="2400" dirty="0"/>
              <a:t>)</a:t>
            </a:r>
            <a:r>
              <a:rPr lang="zh-TW" altLang="en-US" sz="2400" dirty="0"/>
              <a:t>在模擬假使環境中預測分心駕駛行為的作用。以半自然分散任務的方式，將工作記憶理論加入實驗中（</a:t>
            </a:r>
            <a:r>
              <a:rPr lang="en-US" altLang="zh-TW" sz="2400" dirty="0"/>
              <a:t>Louie,</a:t>
            </a:r>
            <a:r>
              <a:rPr lang="zh-TW" altLang="en-US" sz="2400" dirty="0"/>
              <a:t> </a:t>
            </a:r>
            <a:r>
              <a:rPr lang="en-US" altLang="zh-TW" sz="2400" dirty="0"/>
              <a:t>2018; Foster et al., 2015</a:t>
            </a:r>
            <a:r>
              <a:rPr lang="zh-TW" altLang="en-US" sz="2400" dirty="0"/>
              <a:t>）。</a:t>
            </a:r>
            <a:endParaRPr lang="en-US" altLang="zh-TW" sz="2400" dirty="0"/>
          </a:p>
          <a:p>
            <a:r>
              <a:rPr lang="zh-TW" altLang="en-US" sz="2400" dirty="0"/>
              <a:t>根據理論，加入短期記憶和執行注意，以測量工作記憶任務。如</a:t>
            </a:r>
            <a:r>
              <a:rPr lang="en-US" altLang="zh-TW" sz="2400" dirty="0"/>
              <a:t>:</a:t>
            </a:r>
            <a:r>
              <a:rPr lang="zh-TW" altLang="en-US" sz="2400" dirty="0"/>
              <a:t>駕駛時將目標整數與</a:t>
            </a:r>
            <a:r>
              <a:rPr lang="en-US" altLang="zh-TW" sz="2400" dirty="0"/>
              <a:t>7</a:t>
            </a:r>
            <a:r>
              <a:rPr lang="zh-TW" altLang="en-US" sz="2400" dirty="0"/>
              <a:t>個整數列表進行比較，其涉及</a:t>
            </a:r>
            <a:r>
              <a:rPr lang="en-US" altLang="zh-TW" sz="2400" dirty="0"/>
              <a:t>7</a:t>
            </a:r>
            <a:r>
              <a:rPr lang="zh-TW" altLang="en-US" sz="2400" dirty="0"/>
              <a:t>個項目的短期記憶，以及執行注意目標整數和記憶整數列表之間的轉換</a:t>
            </a:r>
            <a:r>
              <a:rPr lang="en-US" altLang="zh-TW" sz="2400" dirty="0"/>
              <a:t>(Hancock, Simmons, Hashemi, and Ranney and Hancock, </a:t>
            </a:r>
            <a:r>
              <a:rPr lang="en-US" altLang="zh-TW" sz="2400" dirty="0" err="1"/>
              <a:t>Lesch</a:t>
            </a:r>
            <a:r>
              <a:rPr lang="en-US" altLang="zh-TW" sz="2400" dirty="0"/>
              <a:t>, and Simmons )</a:t>
            </a:r>
            <a:r>
              <a:rPr lang="zh-TW" altLang="en-US" sz="2400" dirty="0"/>
              <a:t>。</a:t>
            </a:r>
            <a:endParaRPr lang="en-US" altLang="zh-TW" sz="2400" dirty="0"/>
          </a:p>
          <a:p>
            <a:r>
              <a:rPr lang="zh-TW" altLang="en-US" sz="2400" dirty="0"/>
              <a:t>本研究以</a:t>
            </a:r>
            <a:r>
              <a:rPr lang="en-US" altLang="zh-TW" sz="2400" dirty="0"/>
              <a:t>GLT</a:t>
            </a:r>
            <a:r>
              <a:rPr lang="zh-TW" altLang="en-US" sz="2400" dirty="0"/>
              <a:t>任務</a:t>
            </a:r>
            <a:r>
              <a:rPr lang="en-US" altLang="zh-TW" sz="2400" dirty="0"/>
              <a:t>(</a:t>
            </a:r>
            <a:r>
              <a:rPr lang="zh-TW" altLang="en-US" sz="2400" dirty="0"/>
              <a:t>雜貨清單任務，如</a:t>
            </a:r>
            <a:r>
              <a:rPr lang="en-US" altLang="zh-TW" sz="2400" dirty="0"/>
              <a:t>:</a:t>
            </a:r>
            <a:r>
              <a:rPr lang="zh-TW" altLang="en-US" sz="2400" dirty="0"/>
              <a:t>準備去購物時計算花費和製作心理清單</a:t>
            </a:r>
            <a:r>
              <a:rPr lang="en-US" altLang="zh-TW" sz="2400" dirty="0"/>
              <a:t>)</a:t>
            </a:r>
            <a:r>
              <a:rPr lang="zh-TW" altLang="en-US" sz="2400" dirty="0"/>
              <a:t>，對於先前研究任務較貼近生活。</a:t>
            </a:r>
            <a:endParaRPr lang="en-US" altLang="zh-TW" sz="2400" dirty="0"/>
          </a:p>
        </p:txBody>
      </p:sp>
    </p:spTree>
    <p:extLst>
      <p:ext uri="{BB962C8B-B14F-4D97-AF65-F5344CB8AC3E}">
        <p14:creationId xmlns:p14="http://schemas.microsoft.com/office/powerpoint/2010/main" val="2113455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Method</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8"/>
            <a:ext cx="9601200" cy="4135582"/>
          </a:xfrm>
        </p:spPr>
        <p:txBody>
          <a:bodyPr>
            <a:normAutofit/>
          </a:bodyPr>
          <a:lstStyle/>
          <a:p>
            <a:pPr marL="0" indent="0">
              <a:buNone/>
            </a:pPr>
            <a:r>
              <a:rPr lang="zh-TW" altLang="en-US" sz="2400" dirty="0"/>
              <a:t>受測者</a:t>
            </a:r>
            <a:endParaRPr lang="en-US" altLang="zh-TW" sz="2400" dirty="0"/>
          </a:p>
          <a:p>
            <a:r>
              <a:rPr lang="en-US" altLang="zh-TW" sz="2400" dirty="0"/>
              <a:t>49</a:t>
            </a:r>
            <a:r>
              <a:rPr lang="zh-TW" altLang="en-US" sz="2400" dirty="0"/>
              <a:t>位受測者</a:t>
            </a:r>
            <a:r>
              <a:rPr lang="en-US" altLang="zh-TW" sz="2400" dirty="0"/>
              <a:t>(</a:t>
            </a:r>
            <a:r>
              <a:rPr lang="zh-TW" altLang="en-US" sz="2400" dirty="0"/>
              <a:t>男</a:t>
            </a:r>
            <a:r>
              <a:rPr lang="en-US" altLang="zh-TW" sz="2400" dirty="0"/>
              <a:t>18</a:t>
            </a:r>
            <a:r>
              <a:rPr lang="zh-TW" altLang="en-US" sz="2400" dirty="0"/>
              <a:t>女</a:t>
            </a:r>
            <a:r>
              <a:rPr lang="en-US" altLang="zh-TW" sz="2400" dirty="0"/>
              <a:t>30</a:t>
            </a:r>
            <a:r>
              <a:rPr lang="zh-TW" altLang="en-US" sz="2400" dirty="0"/>
              <a:t>，一位受測者數據缺失</a:t>
            </a:r>
            <a:r>
              <a:rPr lang="en-US" altLang="zh-TW" sz="2400" dirty="0"/>
              <a:t>)</a:t>
            </a:r>
            <a:r>
              <a:rPr lang="zh-TW" altLang="en-US" sz="2400" dirty="0"/>
              <a:t>。</a:t>
            </a:r>
            <a:endParaRPr lang="en-US" altLang="zh-TW" sz="2400" dirty="0"/>
          </a:p>
          <a:p>
            <a:r>
              <a:rPr lang="zh-TW" altLang="en-US" sz="2400" dirty="0"/>
              <a:t>來自東南部的大學。</a:t>
            </a:r>
            <a:endParaRPr lang="en-US" altLang="zh-TW" sz="2400" dirty="0"/>
          </a:p>
          <a:p>
            <a:r>
              <a:rPr lang="zh-TW" altLang="en-US" sz="2400" dirty="0"/>
              <a:t>使用大學線上受測者</a:t>
            </a:r>
            <a:r>
              <a:rPr lang="en-US" altLang="zh-TW" sz="2400" dirty="0"/>
              <a:t>(SONA)</a:t>
            </a:r>
            <a:r>
              <a:rPr lang="zh-TW" altLang="en-US" sz="2400" dirty="0"/>
              <a:t>招聘系統隨機選擇。</a:t>
            </a:r>
            <a:endParaRPr lang="en-US" altLang="zh-TW" sz="2400" dirty="0"/>
          </a:p>
          <a:p>
            <a:r>
              <a:rPr lang="zh-TW" altLang="en-US" sz="2400" dirty="0"/>
              <a:t>均持有駕照，並矯正視力皆為</a:t>
            </a:r>
            <a:r>
              <a:rPr lang="en-US" altLang="zh-TW" sz="2400" dirty="0"/>
              <a:t>20/20</a:t>
            </a:r>
            <a:r>
              <a:rPr lang="zh-TW" altLang="en-US" sz="2400" dirty="0"/>
              <a:t>左右。</a:t>
            </a:r>
            <a:endParaRPr lang="en-US" altLang="zh-TW" sz="2400" dirty="0"/>
          </a:p>
          <a:p>
            <a:r>
              <a:rPr lang="zh-TW" altLang="en-US" sz="2400" dirty="0"/>
              <a:t>受測者均為大學生（ </a:t>
            </a:r>
            <a:r>
              <a:rPr lang="en-US" altLang="zh-TW" sz="2400" dirty="0"/>
              <a:t>M  = 19.51</a:t>
            </a:r>
            <a:r>
              <a:rPr lang="zh-TW" altLang="en-US" sz="2400" dirty="0"/>
              <a:t>， </a:t>
            </a:r>
            <a:r>
              <a:rPr lang="en-US" altLang="zh-TW" sz="2400" dirty="0"/>
              <a:t>SD  = 4.24</a:t>
            </a:r>
            <a:r>
              <a:rPr lang="zh-TW" altLang="en-US" sz="2400" dirty="0"/>
              <a:t>）。</a:t>
            </a:r>
            <a:endParaRPr lang="en-US" altLang="zh-TW" sz="2400" dirty="0"/>
          </a:p>
          <a:p>
            <a:r>
              <a:rPr lang="zh-TW" altLang="en-US" sz="2400" dirty="0"/>
              <a:t>其中有位受測者年齡為</a:t>
            </a:r>
            <a:r>
              <a:rPr lang="en-US" altLang="zh-TW" sz="2400" dirty="0"/>
              <a:t>57</a:t>
            </a:r>
            <a:r>
              <a:rPr lang="zh-TW" altLang="en-US" sz="2400" dirty="0"/>
              <a:t>歲，但因工作記憶和駕駛表現得分均在平均值的</a:t>
            </a:r>
            <a:r>
              <a:rPr lang="en-US" altLang="zh-TW" sz="2400" dirty="0"/>
              <a:t>1</a:t>
            </a:r>
            <a:r>
              <a:rPr lang="zh-TW" altLang="en-US" sz="2400" dirty="0"/>
              <a:t>以內的標準差之中，故將其數據納入分析中。</a:t>
            </a:r>
            <a:endParaRPr lang="en-US" altLang="zh-TW" sz="2400" dirty="0"/>
          </a:p>
          <a:p>
            <a:endParaRPr lang="zh-TW" altLang="en-US" sz="2400" dirty="0"/>
          </a:p>
        </p:txBody>
      </p:sp>
    </p:spTree>
    <p:extLst>
      <p:ext uri="{BB962C8B-B14F-4D97-AF65-F5344CB8AC3E}">
        <p14:creationId xmlns:p14="http://schemas.microsoft.com/office/powerpoint/2010/main" val="3374390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Method</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7"/>
            <a:ext cx="5808133" cy="4906049"/>
          </a:xfrm>
        </p:spPr>
        <p:txBody>
          <a:bodyPr>
            <a:normAutofit/>
          </a:bodyPr>
          <a:lstStyle/>
          <a:p>
            <a:pPr marL="0" indent="0">
              <a:buNone/>
            </a:pPr>
            <a:r>
              <a:rPr lang="zh-TW" altLang="en-US" sz="2400" dirty="0"/>
              <a:t>駕駛模擬器</a:t>
            </a:r>
            <a:endParaRPr lang="en-US" altLang="zh-TW" sz="2400" dirty="0"/>
          </a:p>
          <a:p>
            <a:r>
              <a:rPr lang="zh-TW" altLang="en-US" sz="2400" dirty="0"/>
              <a:t>使用</a:t>
            </a:r>
            <a:r>
              <a:rPr lang="en-US" altLang="zh-TW" sz="2400" dirty="0" err="1"/>
              <a:t>PatrolSim</a:t>
            </a:r>
            <a:r>
              <a:rPr lang="en-US" altLang="zh-TW" sz="2400" dirty="0"/>
              <a:t> medium-fidelity</a:t>
            </a:r>
            <a:r>
              <a:rPr lang="zh-TW" altLang="en-US" sz="2400" dirty="0"/>
              <a:t>駕駛模擬器。</a:t>
            </a:r>
            <a:endParaRPr lang="en-US" altLang="zh-TW" sz="2400" dirty="0"/>
          </a:p>
          <a:p>
            <a:r>
              <a:rPr lang="zh-TW" altLang="en-US" sz="2400" dirty="0"/>
              <a:t>由</a:t>
            </a:r>
            <a:r>
              <a:rPr lang="en-US" altLang="zh-TW" sz="2400" dirty="0"/>
              <a:t>GE-ISIM</a:t>
            </a:r>
            <a:r>
              <a:rPr lang="zh-TW" altLang="en-US" sz="2400" dirty="0"/>
              <a:t>製造，在固定平台上運作。</a:t>
            </a:r>
            <a:endParaRPr lang="en-US" altLang="zh-TW" sz="2400" dirty="0"/>
          </a:p>
          <a:p>
            <a:r>
              <a:rPr lang="zh-TW" altLang="en-US" sz="2400" dirty="0"/>
              <a:t>有三面面板顯示器，受測者可以觀察</a:t>
            </a:r>
            <a:r>
              <a:rPr lang="en-US" altLang="zh-TW" sz="2400" dirty="0"/>
              <a:t>150</a:t>
            </a:r>
            <a:r>
              <a:rPr lang="zh-TW" altLang="en-US" sz="2400" dirty="0"/>
              <a:t>度的模擬駕駛路線。</a:t>
            </a:r>
            <a:endParaRPr lang="en-US" altLang="zh-TW" sz="2400" dirty="0"/>
          </a:p>
          <a:p>
            <a:r>
              <a:rPr lang="zh-TW" altLang="en-US" sz="2400" dirty="0"/>
              <a:t>路線設定為白天晴朗的天氣，交通程度中等的城市環境。</a:t>
            </a:r>
            <a:endParaRPr lang="en-US" altLang="zh-TW" sz="2400" dirty="0"/>
          </a:p>
          <a:p>
            <a:r>
              <a:rPr lang="zh-TW" altLang="en-US" sz="2400" dirty="0"/>
              <a:t>當交通號誌顯示為黃色時，受測者需進行煞車的行為。</a:t>
            </a:r>
          </a:p>
        </p:txBody>
      </p:sp>
      <p:pic>
        <p:nvPicPr>
          <p:cNvPr id="5" name="圖片 4">
            <a:extLst>
              <a:ext uri="{FF2B5EF4-FFF2-40B4-BE49-F238E27FC236}">
                <a16:creationId xmlns:a16="http://schemas.microsoft.com/office/drawing/2014/main" id="{70BD90A8-73B0-4F48-984F-CD4D51556D32}"/>
              </a:ext>
            </a:extLst>
          </p:cNvPr>
          <p:cNvPicPr>
            <a:picLocks noChangeAspect="1"/>
          </p:cNvPicPr>
          <p:nvPr/>
        </p:nvPicPr>
        <p:blipFill>
          <a:blip r:embed="rId2"/>
          <a:stretch>
            <a:fillRect/>
          </a:stretch>
        </p:blipFill>
        <p:spPr>
          <a:xfrm>
            <a:off x="7071360" y="3017135"/>
            <a:ext cx="5120640" cy="2887980"/>
          </a:xfrm>
          <a:prstGeom prst="rect">
            <a:avLst/>
          </a:prstGeom>
        </p:spPr>
      </p:pic>
    </p:spTree>
    <p:extLst>
      <p:ext uri="{BB962C8B-B14F-4D97-AF65-F5344CB8AC3E}">
        <p14:creationId xmlns:p14="http://schemas.microsoft.com/office/powerpoint/2010/main" val="1455211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Method</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8"/>
            <a:ext cx="9601200" cy="5126182"/>
          </a:xfrm>
        </p:spPr>
        <p:txBody>
          <a:bodyPr>
            <a:normAutofit lnSpcReduction="10000"/>
          </a:bodyPr>
          <a:lstStyle/>
          <a:p>
            <a:pPr marL="0" indent="0">
              <a:buNone/>
            </a:pPr>
            <a:r>
              <a:rPr lang="zh-TW" altLang="en-US" sz="2400" dirty="0"/>
              <a:t>工作記憶測量</a:t>
            </a:r>
            <a:endParaRPr lang="en-US" altLang="zh-TW" sz="2400" dirty="0"/>
          </a:p>
          <a:p>
            <a:r>
              <a:rPr lang="zh-TW" altLang="en-US" sz="2400" dirty="0"/>
              <a:t>在駕駛測驗開始之前，對每個受測者進行工作記憶容量</a:t>
            </a:r>
            <a:r>
              <a:rPr lang="en-US" altLang="zh-TW" sz="2400" dirty="0"/>
              <a:t>(WMC)</a:t>
            </a:r>
            <a:r>
              <a:rPr lang="zh-TW" altLang="en-US" sz="2400" dirty="0"/>
              <a:t>評估。</a:t>
            </a:r>
            <a:endParaRPr lang="en-US" altLang="zh-TW" sz="2400" dirty="0"/>
          </a:p>
          <a:p>
            <a:r>
              <a:rPr lang="en-US" altLang="zh-TW" sz="2400" dirty="0"/>
              <a:t>WMC</a:t>
            </a:r>
            <a:r>
              <a:rPr lang="zh-TW" altLang="en-US" sz="2400" dirty="0"/>
              <a:t>測量包括</a:t>
            </a:r>
            <a:r>
              <a:rPr lang="en-US" altLang="zh-TW" sz="2400" dirty="0"/>
              <a:t>4</a:t>
            </a:r>
            <a:r>
              <a:rPr lang="zh-TW" altLang="en-US" sz="2400" dirty="0"/>
              <a:t>個複雜工作記憶跨度</a:t>
            </a:r>
            <a:r>
              <a:rPr lang="en-US" altLang="zh-TW" sz="2400" dirty="0"/>
              <a:t>(</a:t>
            </a:r>
            <a:r>
              <a:rPr lang="zh-TW" altLang="en-US" sz="2400" dirty="0"/>
              <a:t>操作跨度、旋轉跨度、對稱跨度和閱讀跨度</a:t>
            </a:r>
            <a:r>
              <a:rPr lang="en-US" altLang="zh-TW" sz="2400" dirty="0"/>
              <a:t>)</a:t>
            </a:r>
            <a:r>
              <a:rPr lang="zh-TW" altLang="en-US" sz="2400" dirty="0"/>
              <a:t>，根據通用模型記錄到工作記憶中</a:t>
            </a:r>
            <a:r>
              <a:rPr lang="da-DK" altLang="zh-TW" sz="2400" dirty="0"/>
              <a:t>(Kane et al., 2007; Engle, 2012)</a:t>
            </a:r>
            <a:r>
              <a:rPr lang="zh-TW" altLang="en-US" sz="2400" dirty="0"/>
              <a:t>。</a:t>
            </a:r>
            <a:endParaRPr lang="en-US" altLang="zh-TW" sz="2400" dirty="0"/>
          </a:p>
          <a:p>
            <a:r>
              <a:rPr lang="en-US" altLang="zh-TW" sz="2400" dirty="0"/>
              <a:t>WMC</a:t>
            </a:r>
            <a:r>
              <a:rPr lang="zh-TW" altLang="en-US" sz="2400" dirty="0"/>
              <a:t>計算為操作跨度、旋轉跨度、空間對稱跨度和閱讀跨度的平均。</a:t>
            </a:r>
            <a:endParaRPr lang="en-US" altLang="zh-TW" sz="2400" dirty="0"/>
          </a:p>
          <a:p>
            <a:r>
              <a:rPr lang="zh-TW" altLang="en-US" sz="2400" dirty="0"/>
              <a:t>對於每個跨度，受測者須回憶以特定順序呈現的一系列字母，並在字母出現前後中增加了次要任務，例如</a:t>
            </a:r>
            <a:r>
              <a:rPr lang="en-US" altLang="zh-TW" sz="2400" dirty="0"/>
              <a:t>:</a:t>
            </a:r>
            <a:r>
              <a:rPr lang="zh-TW" altLang="en-US" sz="2400" dirty="0"/>
              <a:t>操作跨度中，受測者必須判斷數學式是否成立。</a:t>
            </a:r>
            <a:endParaRPr lang="en-US" altLang="zh-TW" sz="2400" dirty="0"/>
          </a:p>
          <a:p>
            <a:r>
              <a:rPr lang="zh-TW" altLang="en-US" sz="2400" dirty="0"/>
              <a:t>各個跨度由</a:t>
            </a:r>
            <a:r>
              <a:rPr lang="en-US" altLang="zh-TW" sz="2400" dirty="0"/>
              <a:t>7</a:t>
            </a:r>
            <a:r>
              <a:rPr lang="zh-TW" altLang="en-US" sz="2400" dirty="0"/>
              <a:t>個測驗組成，每次測驗呈現</a:t>
            </a:r>
            <a:r>
              <a:rPr lang="en-US" altLang="zh-TW" sz="2400" dirty="0"/>
              <a:t>2-7</a:t>
            </a:r>
            <a:r>
              <a:rPr lang="zh-TW" altLang="en-US" sz="2400" dirty="0"/>
              <a:t>個字母排序。</a:t>
            </a:r>
            <a:endParaRPr lang="en-US" altLang="zh-TW" sz="2400" dirty="0"/>
          </a:p>
          <a:p>
            <a:r>
              <a:rPr lang="zh-TW" altLang="en-US" sz="2400" dirty="0"/>
              <a:t>利用不同的測量形成潛在變量以減少誤差並增加其有效性</a:t>
            </a:r>
            <a:r>
              <a:rPr lang="en-US" altLang="zh-TW" sz="2400" dirty="0"/>
              <a:t>(Kane et al., 2007)</a:t>
            </a:r>
            <a:r>
              <a:rPr lang="zh-TW" altLang="en-US" sz="2400" dirty="0"/>
              <a:t>。</a:t>
            </a:r>
            <a:endParaRPr lang="en-US" altLang="zh-TW" sz="2400" dirty="0"/>
          </a:p>
        </p:txBody>
      </p:sp>
    </p:spTree>
    <p:extLst>
      <p:ext uri="{BB962C8B-B14F-4D97-AF65-F5344CB8AC3E}">
        <p14:creationId xmlns:p14="http://schemas.microsoft.com/office/powerpoint/2010/main" val="1851596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Method</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8"/>
            <a:ext cx="9601200" cy="5126182"/>
          </a:xfrm>
        </p:spPr>
        <p:txBody>
          <a:bodyPr>
            <a:normAutofit/>
          </a:bodyPr>
          <a:lstStyle/>
          <a:p>
            <a:pPr marL="0" indent="0">
              <a:buNone/>
            </a:pPr>
            <a:r>
              <a:rPr lang="zh-TW" altLang="en-US" sz="2400" dirty="0"/>
              <a:t>雜貨清單任務（</a:t>
            </a:r>
            <a:r>
              <a:rPr lang="en-US" altLang="zh-TW" sz="2400" dirty="0"/>
              <a:t>GLT</a:t>
            </a:r>
            <a:r>
              <a:rPr lang="zh-TW" altLang="en-US" sz="2400" dirty="0"/>
              <a:t>）</a:t>
            </a:r>
            <a:endParaRPr lang="en-US" altLang="zh-TW" sz="2400" dirty="0"/>
          </a:p>
          <a:p>
            <a:r>
              <a:rPr lang="en-US" altLang="zh-TW" sz="2400" dirty="0"/>
              <a:t>GLT</a:t>
            </a:r>
            <a:r>
              <a:rPr lang="zh-TW" altLang="en-US" sz="2400" dirty="0"/>
              <a:t>為半自然主義的干擾物</a:t>
            </a:r>
            <a:r>
              <a:rPr lang="en-US" altLang="zh-TW" sz="2400" dirty="0"/>
              <a:t>(Louie and </a:t>
            </a:r>
            <a:r>
              <a:rPr lang="en-US" altLang="zh-TW" sz="2400" dirty="0" err="1"/>
              <a:t>Mouloua</a:t>
            </a:r>
            <a:r>
              <a:rPr lang="en-US" altLang="zh-TW" sz="2400" dirty="0"/>
              <a:t>, 2018)</a:t>
            </a:r>
            <a:r>
              <a:rPr lang="zh-TW" altLang="en-US" sz="2400" dirty="0"/>
              <a:t>，根據通用模型加入工作記憶中</a:t>
            </a:r>
            <a:r>
              <a:rPr lang="en-US" altLang="zh-TW" sz="2400" dirty="0"/>
              <a:t>(</a:t>
            </a:r>
            <a:r>
              <a:rPr lang="zh-TW" altLang="en-US" sz="2400" dirty="0"/>
              <a:t>聽覺操作跨度</a:t>
            </a:r>
            <a:r>
              <a:rPr lang="en-US" altLang="zh-TW" sz="2400" dirty="0"/>
              <a:t>) (Oswald et al., 2015)</a:t>
            </a:r>
            <a:r>
              <a:rPr lang="zh-TW" altLang="en-US" sz="2400" dirty="0"/>
              <a:t>。</a:t>
            </a:r>
            <a:endParaRPr lang="en-US" altLang="zh-TW" sz="2400" dirty="0"/>
          </a:p>
          <a:p>
            <a:r>
              <a:rPr lang="en-US" altLang="zh-TW" sz="2400" dirty="0"/>
              <a:t>GLT</a:t>
            </a:r>
            <a:r>
              <a:rPr lang="zh-TW" altLang="en-US" sz="2400" dirty="0"/>
              <a:t>要求受測者完成一系列日常數學計算並同時須記住列表。在實驗開始時會提供雜貨店食物清單。受測者需在呈現物品價格與數量時，在四秒內判斷運算及食物價格是否正確。</a:t>
            </a:r>
            <a:endParaRPr lang="en-US" altLang="zh-TW" sz="2400" dirty="0"/>
          </a:p>
          <a:p>
            <a:r>
              <a:rPr lang="en-US" altLang="zh-TW" sz="2400" dirty="0"/>
              <a:t>19</a:t>
            </a:r>
            <a:r>
              <a:rPr lang="zh-TW" altLang="en-US" sz="2400" dirty="0"/>
              <a:t>項測驗中皆包含</a:t>
            </a:r>
            <a:r>
              <a:rPr lang="en-US" altLang="zh-TW" sz="2400" dirty="0"/>
              <a:t>3-8</a:t>
            </a:r>
            <a:r>
              <a:rPr lang="zh-TW" altLang="en-US" sz="2400" dirty="0"/>
              <a:t>個食物價格，在測驗結束時，受測者需回憶起所有內容。正確的項目越多，表示</a:t>
            </a:r>
            <a:r>
              <a:rPr lang="en-US" altLang="zh-TW" sz="2400" dirty="0"/>
              <a:t>WMC</a:t>
            </a:r>
            <a:r>
              <a:rPr lang="zh-TW" altLang="en-US" sz="2400" dirty="0"/>
              <a:t>越大。</a:t>
            </a:r>
            <a:endParaRPr lang="en-US" altLang="zh-TW" sz="2400" dirty="0"/>
          </a:p>
          <a:p>
            <a:r>
              <a:rPr lang="zh-TW" altLang="en-US" sz="2400" dirty="0"/>
              <a:t>事先篩選食品時，已排除</a:t>
            </a:r>
            <a:r>
              <a:rPr lang="en-US" altLang="zh-TW" sz="2400" dirty="0"/>
              <a:t>5000</a:t>
            </a:r>
            <a:r>
              <a:rPr lang="zh-TW" altLang="en-US" sz="2400" dirty="0"/>
              <a:t>最常用單字的前</a:t>
            </a:r>
            <a:r>
              <a:rPr lang="en-US" altLang="zh-TW" sz="2400" dirty="0"/>
              <a:t>10%</a:t>
            </a:r>
            <a:r>
              <a:rPr lang="zh-TW" altLang="en-US" sz="2400" dirty="0"/>
              <a:t>，避免隨機猜中的機會。</a:t>
            </a:r>
            <a:endParaRPr lang="en-US" altLang="zh-TW" sz="2400" dirty="0"/>
          </a:p>
          <a:p>
            <a:r>
              <a:rPr lang="en-US" altLang="zh-TW" sz="2400" dirty="0"/>
              <a:t>GLT</a:t>
            </a:r>
            <a:r>
              <a:rPr lang="zh-TW" altLang="en-US" sz="2400" dirty="0"/>
              <a:t>為涉及記憶儲存</a:t>
            </a:r>
            <a:r>
              <a:rPr lang="en-US" altLang="zh-TW" sz="2400" dirty="0"/>
              <a:t>(</a:t>
            </a:r>
            <a:r>
              <a:rPr lang="zh-TW" altLang="en-US" sz="2400" dirty="0"/>
              <a:t>記憶食物項目列表</a:t>
            </a:r>
            <a:r>
              <a:rPr lang="en-US" altLang="zh-TW" sz="2400" dirty="0"/>
              <a:t>)</a:t>
            </a:r>
            <a:r>
              <a:rPr lang="zh-TW" altLang="en-US" sz="2400" dirty="0"/>
              <a:t>和執行注意力</a:t>
            </a:r>
            <a:r>
              <a:rPr lang="en-US" altLang="zh-TW" sz="2400" dirty="0"/>
              <a:t>(</a:t>
            </a:r>
            <a:r>
              <a:rPr lang="zh-TW" altLang="en-US" sz="2400" dirty="0"/>
              <a:t>計算食物項目的價格</a:t>
            </a:r>
            <a:r>
              <a:rPr lang="en-US" altLang="zh-TW" sz="2400" dirty="0"/>
              <a:t>)</a:t>
            </a:r>
            <a:r>
              <a:rPr lang="zh-TW" altLang="en-US" sz="2400" dirty="0"/>
              <a:t>的雙因子要求工作記憶</a:t>
            </a:r>
            <a:r>
              <a:rPr lang="en-US" altLang="zh-TW" sz="2400" dirty="0"/>
              <a:t>(Kane et al., 2007)</a:t>
            </a:r>
            <a:r>
              <a:rPr lang="zh-TW" altLang="en-US" sz="2400" dirty="0"/>
              <a:t>。</a:t>
            </a:r>
          </a:p>
        </p:txBody>
      </p:sp>
    </p:spTree>
    <p:extLst>
      <p:ext uri="{BB962C8B-B14F-4D97-AF65-F5344CB8AC3E}">
        <p14:creationId xmlns:p14="http://schemas.microsoft.com/office/powerpoint/2010/main" val="1901833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11497-23B3-45F8-B9E8-7BBE93F61C09}"/>
              </a:ext>
            </a:extLst>
          </p:cNvPr>
          <p:cNvSpPr>
            <a:spLocks noGrp="1"/>
          </p:cNvSpPr>
          <p:nvPr>
            <p:ph type="title"/>
          </p:nvPr>
        </p:nvSpPr>
        <p:spPr>
          <a:xfrm>
            <a:off x="1371600" y="685800"/>
            <a:ext cx="9601200" cy="782782"/>
          </a:xfrm>
        </p:spPr>
        <p:txBody>
          <a:bodyPr>
            <a:normAutofit/>
          </a:bodyPr>
          <a:lstStyle/>
          <a:p>
            <a:r>
              <a:rPr lang="en-US" altLang="zh-TW" sz="3600" dirty="0"/>
              <a:t>Method</a:t>
            </a:r>
            <a:endParaRPr lang="zh-TW" altLang="en-US" sz="3600" dirty="0"/>
          </a:p>
        </p:txBody>
      </p:sp>
      <p:sp>
        <p:nvSpPr>
          <p:cNvPr id="3" name="內容版面配置區 2">
            <a:extLst>
              <a:ext uri="{FF2B5EF4-FFF2-40B4-BE49-F238E27FC236}">
                <a16:creationId xmlns:a16="http://schemas.microsoft.com/office/drawing/2014/main" id="{66901CD6-9155-4EB1-B3ED-915FD7AC99EC}"/>
              </a:ext>
            </a:extLst>
          </p:cNvPr>
          <p:cNvSpPr>
            <a:spLocks noGrp="1"/>
          </p:cNvSpPr>
          <p:nvPr>
            <p:ph idx="1"/>
          </p:nvPr>
        </p:nvSpPr>
        <p:spPr>
          <a:xfrm>
            <a:off x="1371600" y="1731818"/>
            <a:ext cx="9601200" cy="4135582"/>
          </a:xfrm>
        </p:spPr>
        <p:txBody>
          <a:bodyPr>
            <a:normAutofit/>
          </a:bodyPr>
          <a:lstStyle/>
          <a:p>
            <a:pPr marL="0" indent="0">
              <a:buNone/>
            </a:pPr>
            <a:r>
              <a:rPr lang="zh-TW" altLang="en-US" sz="2400" dirty="0"/>
              <a:t>程序</a:t>
            </a:r>
            <a:endParaRPr lang="en-US" altLang="zh-TW" sz="2400" dirty="0"/>
          </a:p>
          <a:p>
            <a:r>
              <a:rPr lang="zh-TW" altLang="en-US" sz="2400" dirty="0"/>
              <a:t>事先受測者簽署實驗同意書，並出示有效的駕照，且無癲癇和視力異常的狀況。之後完成工作記憶跨度與注意網路任務。</a:t>
            </a:r>
            <a:endParaRPr lang="en-US" altLang="zh-TW" sz="2400" dirty="0"/>
          </a:p>
          <a:p>
            <a:r>
              <a:rPr lang="zh-TW" altLang="en-US" sz="2400" dirty="0"/>
              <a:t>駕駛任務包括練習測驗、受測者沿著一系列橙色道路標誌指示到達目的地</a:t>
            </a:r>
            <a:r>
              <a:rPr lang="en-US" altLang="zh-TW" sz="2400" dirty="0"/>
              <a:t>(</a:t>
            </a:r>
            <a:r>
              <a:rPr lang="zh-TW" altLang="en-US" sz="2400" dirty="0"/>
              <a:t>醫院停車場</a:t>
            </a:r>
            <a:r>
              <a:rPr lang="en-US" altLang="zh-TW" sz="2400" dirty="0"/>
              <a:t>)</a:t>
            </a:r>
            <a:r>
              <a:rPr lang="zh-TW" altLang="en-US" sz="2400" dirty="0"/>
              <a:t>、當受測者看到黃色交通號誌燈就須進行煞車。</a:t>
            </a:r>
            <a:endParaRPr lang="en-US" altLang="zh-TW" sz="2400" dirty="0"/>
          </a:p>
          <a:p>
            <a:r>
              <a:rPr lang="zh-TW" altLang="en-US" sz="2400" dirty="0"/>
              <a:t>限速每小時</a:t>
            </a:r>
            <a:r>
              <a:rPr lang="en-US" altLang="zh-TW" sz="2400" dirty="0"/>
              <a:t>45</a:t>
            </a:r>
            <a:r>
              <a:rPr lang="zh-TW" altLang="en-US" sz="2400" dirty="0"/>
              <a:t>英里。</a:t>
            </a:r>
            <a:endParaRPr lang="en-US" altLang="zh-TW" sz="2400" dirty="0"/>
          </a:p>
          <a:p>
            <a:r>
              <a:rPr lang="zh-TW" altLang="en-US" sz="2400" dirty="0"/>
              <a:t>在</a:t>
            </a:r>
            <a:r>
              <a:rPr lang="en-US" altLang="zh-TW" sz="2400" dirty="0"/>
              <a:t>“</a:t>
            </a:r>
            <a:r>
              <a:rPr lang="zh-TW" altLang="en-US" sz="2400" dirty="0"/>
              <a:t>非分心</a:t>
            </a:r>
            <a:r>
              <a:rPr lang="en-US" altLang="zh-TW" sz="2400" dirty="0"/>
              <a:t>”</a:t>
            </a:r>
            <a:r>
              <a:rPr lang="zh-TW" altLang="en-US" sz="2400" dirty="0"/>
              <a:t>測試中，受測者不會受到外界的因素干擾；在</a:t>
            </a:r>
            <a:r>
              <a:rPr lang="en-US" altLang="zh-TW" sz="2400" dirty="0"/>
              <a:t>“</a:t>
            </a:r>
            <a:r>
              <a:rPr lang="zh-TW" altLang="en-US" sz="2400" dirty="0"/>
              <a:t>分心</a:t>
            </a:r>
            <a:r>
              <a:rPr lang="en-US" altLang="zh-TW" sz="2400" dirty="0"/>
              <a:t>”</a:t>
            </a:r>
            <a:r>
              <a:rPr lang="zh-TW" altLang="en-US" sz="2400" dirty="0"/>
              <a:t>測驗中，受測者同時參與</a:t>
            </a:r>
            <a:r>
              <a:rPr lang="en-US" altLang="zh-TW" sz="2400" dirty="0"/>
              <a:t>GLT</a:t>
            </a:r>
            <a:r>
              <a:rPr lang="zh-TW" altLang="en-US" sz="2400" dirty="0"/>
              <a:t>任務。其測驗順序在受測者之間進行平衡，以避免次序效應。</a:t>
            </a:r>
          </a:p>
        </p:txBody>
      </p:sp>
    </p:spTree>
    <p:extLst>
      <p:ext uri="{BB962C8B-B14F-4D97-AF65-F5344CB8AC3E}">
        <p14:creationId xmlns:p14="http://schemas.microsoft.com/office/powerpoint/2010/main" val="1275859365"/>
      </p:ext>
    </p:extLst>
  </p:cSld>
  <p:clrMapOvr>
    <a:masterClrMapping/>
  </p:clrMapOvr>
</p:sld>
</file>

<file path=ppt/theme/theme1.xml><?xml version="1.0" encoding="utf-8"?>
<a:theme xmlns:a="http://schemas.openxmlformats.org/drawingml/2006/main" name="裁剪">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TM10001105[[fn=裁剪]]</Template>
  <TotalTime>582</TotalTime>
  <Words>1565</Words>
  <Application>Microsoft Office PowerPoint</Application>
  <PresentationFormat>寬螢幕</PresentationFormat>
  <Paragraphs>76</Paragraphs>
  <Slides>19</Slides>
  <Notes>0</Notes>
  <HiddenSlides>0</HiddenSlides>
  <MMClips>0</MMClips>
  <ScaleCrop>false</ScaleCrop>
  <HeadingPairs>
    <vt:vector size="6" baseType="variant">
      <vt:variant>
        <vt:lpstr>使用字型</vt:lpstr>
      </vt:variant>
      <vt:variant>
        <vt:i4>1</vt:i4>
      </vt:variant>
      <vt:variant>
        <vt:lpstr>佈景主題</vt:lpstr>
      </vt:variant>
      <vt:variant>
        <vt:i4>1</vt:i4>
      </vt:variant>
      <vt:variant>
        <vt:lpstr>投影片標題</vt:lpstr>
      </vt:variant>
      <vt:variant>
        <vt:i4>19</vt:i4>
      </vt:variant>
    </vt:vector>
  </HeadingPairs>
  <TitlesOfParts>
    <vt:vector size="21" baseType="lpstr">
      <vt:lpstr>Franklin Gothic Book</vt:lpstr>
      <vt:lpstr>裁剪</vt:lpstr>
      <vt:lpstr>Predicting distracted driving: The role of individual differences in working memory</vt:lpstr>
      <vt:lpstr>Introduction</vt:lpstr>
      <vt:lpstr>Introduction</vt:lpstr>
      <vt:lpstr>Introduction</vt:lpstr>
      <vt:lpstr>Method</vt:lpstr>
      <vt:lpstr>Method</vt:lpstr>
      <vt:lpstr>Method</vt:lpstr>
      <vt:lpstr>Method</vt:lpstr>
      <vt:lpstr>Method</vt:lpstr>
      <vt:lpstr>Method</vt:lpstr>
      <vt:lpstr>Results</vt:lpstr>
      <vt:lpstr>Results</vt:lpstr>
      <vt:lpstr>Results</vt:lpstr>
      <vt:lpstr>Results</vt:lpstr>
      <vt:lpstr>Results</vt:lpstr>
      <vt:lpstr>Results</vt:lpstr>
      <vt:lpstr>Results</vt:lpstr>
      <vt:lpstr>Results</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許閔淳</dc:creator>
  <cp:lastModifiedBy>許閔淳</cp:lastModifiedBy>
  <cp:revision>31</cp:revision>
  <dcterms:created xsi:type="dcterms:W3CDTF">2019-02-12T17:34:10Z</dcterms:created>
  <dcterms:modified xsi:type="dcterms:W3CDTF">2019-02-20T06:04:20Z</dcterms:modified>
</cp:coreProperties>
</file>